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4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336600"/>
    <a:srgbClr val="004C72"/>
    <a:srgbClr val="990000"/>
    <a:srgbClr val="6600CC"/>
    <a:srgbClr val="E8E8E8"/>
    <a:srgbClr val="F3F3F3"/>
    <a:srgbClr val="130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5" autoAdjust="0"/>
  </p:normalViewPr>
  <p:slideViewPr>
    <p:cSldViewPr>
      <p:cViewPr varScale="1">
        <p:scale>
          <a:sx n="66" d="100"/>
          <a:sy n="66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9916D-A0D3-45BF-AFDA-ACFB9D029F22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034D-E876-4C7B-B326-31B2D8DF1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9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9034D-E876-4C7B-B326-31B2D8DF1C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247D5-404B-4487-8D45-F06DDC633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26C6-F289-410E-8E52-BE2F6BDBA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BC410-5BA3-46CB-B03F-D28AC7386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AFE95-F93E-4D8C-A77A-3C942CAF8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514F-5C7C-4614-AFC3-BAD68758A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D999-6745-4747-BBE5-7AFF86F7B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52230-2053-4122-A63D-8A4A50620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DBDB0-DCCB-4700-87C7-8A78EE62E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12279-2DA6-4990-B950-6C3B5A15B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D77AD-63CA-4DE3-925A-3BEF23B9A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4951-C795-4A7A-BD78-0D8D777F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C92486-FC9F-4980-AF32-FEF986A38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209800" y="16002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038600" y="43434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>
                <a:solidFill>
                  <a:srgbClr val="990000"/>
                </a:solidFill>
              </a:rPr>
              <a:t>Lớp 4</a:t>
            </a: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1219200" y="2438400"/>
            <a:ext cx="6324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 &amp; 2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81400" y="3429000"/>
            <a:ext cx="2286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smtClean="0">
                <a:solidFill>
                  <a:srgbClr val="990000"/>
                </a:solidFill>
              </a:rPr>
              <a:t>SGK/163</a:t>
            </a:r>
            <a:endParaRPr lang="en-US" sz="3400" b="1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1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/>
      <p:bldP spid="6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2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76400" y="127747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Tình yêu cuộc sống: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29" y="2362200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Lạc quan, lạc thú… 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3414" y="4668458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Tục ngữ :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400" b="1" smtClean="0">
                <a:solidFill>
                  <a:srgbClr val="27279D"/>
                </a:solidFill>
              </a:rPr>
              <a:t>Sông có khúc, người có lúc.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400" b="1" smtClean="0">
                <a:solidFill>
                  <a:srgbClr val="27279D"/>
                </a:solidFill>
              </a:rPr>
              <a:t>Kiến tha lâu cũng đầy tổ.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676400" y="1821869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rgbClr val="27279D"/>
                </a:solidFill>
              </a:rPr>
              <a:t>Mở rộng vốn từ : Lạc quan-Yêu đời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4514" y="2819400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Lạc hậu, lạc điệu, lạc đề… 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9029" y="3276600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Quan quân, quan hệ, quan tâm… 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3733800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Vui chơi, vui vẻ, vui thú, vui tính, vui tươi,… 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4186535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Cười mỉm, cười rúc rích, cười khúc khích, cười giòn. … 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75222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839686" y="1037999"/>
            <a:ext cx="5900057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08"/>
              </a:avLst>
            </a:prstTxWarp>
          </a:bodyPr>
          <a:lstStyle/>
          <a:p>
            <a:pPr algn="ctr"/>
            <a:r>
              <a:rPr lang="en-US" sz="14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Dặn dò</a:t>
            </a:r>
            <a:r>
              <a:rPr lang="en-US" sz="14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: </a:t>
            </a:r>
          </a:p>
          <a:p>
            <a:pPr algn="ctr"/>
            <a:r>
              <a:rPr lang="en-US" sz="14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Các em </a:t>
            </a:r>
            <a:r>
              <a:rPr lang="en-US" sz="14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về đặt câu với những từ vừa tìm được ở phần bài học trên ! </a:t>
            </a:r>
            <a:endParaRPr lang="en-US" sz="14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86000" y="2819400"/>
            <a:ext cx="32004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 u="sng">
                <a:solidFill>
                  <a:srgbClr val="990000"/>
                </a:solidFill>
              </a:rPr>
              <a:t>Chuẩn bị: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600200" y="48768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3766457"/>
            <a:ext cx="621574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smtClean="0">
                <a:solidFill>
                  <a:srgbClr val="CC0066"/>
                </a:solidFill>
              </a:rPr>
              <a:t>Đọc và tìm hiểu đoạn văn nói về cây xương rồng !!!</a:t>
            </a:r>
            <a:endParaRPr lang="en-US" sz="3400" b="1">
              <a:solidFill>
                <a:srgbClr val="CC0066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/>
      <p:bldP spid="245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FFDB"/>
            </a:gs>
            <a:gs pos="50000">
              <a:srgbClr val="FFFFD7"/>
            </a:gs>
            <a:gs pos="100000">
              <a:srgbClr val="DBFF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" y="1475393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990000"/>
                </a:solidFill>
              </a:rPr>
              <a:t>Các em xem lại các bài TĐ đã học của 2 chủ điểm: Khám phá thế giới và Tình yêu cuộc sống.</a:t>
            </a: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258147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27279D"/>
                </a:solidFill>
              </a:rPr>
              <a:t>Lập bảng thống kê theo nội dung sau :</a:t>
            </a:r>
            <a:endParaRPr lang="en-US" sz="2800" b="1">
              <a:solidFill>
                <a:srgbClr val="27279D"/>
              </a:solidFill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3571" y="32766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27279D"/>
                </a:solidFill>
              </a:rPr>
              <a:t>- Tên bài :</a:t>
            </a:r>
            <a:endParaRPr lang="en-US" sz="2800" b="1">
              <a:solidFill>
                <a:srgbClr val="27279D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3571" y="39624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27279D"/>
                </a:solidFill>
              </a:rPr>
              <a:t>- Tác giả :</a:t>
            </a:r>
            <a:endParaRPr lang="en-US" sz="2800" b="1">
              <a:solidFill>
                <a:srgbClr val="27279D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3571" y="47244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27279D"/>
                </a:solidFill>
              </a:rPr>
              <a:t>- Thể loại:</a:t>
            </a:r>
            <a:endParaRPr lang="en-US" sz="2800" b="1">
              <a:solidFill>
                <a:srgbClr val="27279D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54102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27279D"/>
                </a:solidFill>
              </a:rPr>
              <a:t>- Nội dung chính :</a:t>
            </a:r>
            <a:endParaRPr lang="en-US" sz="2800" b="1">
              <a:solidFill>
                <a:srgbClr val="27279D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  <p:bldP spid="4" grpId="0" animBg="1"/>
      <p:bldP spid="5" grpId="0" animBg="1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FFDB"/>
            </a:gs>
            <a:gs pos="50000">
              <a:srgbClr val="FFFFD7"/>
            </a:gs>
            <a:gs pos="100000">
              <a:srgbClr val="DBFF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Khám phá thế giới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6200" y="2184379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Đường đi Sa Pa, Nguyễn </a:t>
            </a:r>
            <a:r>
              <a:rPr lang="en-US" sz="2400" b="1">
                <a:solidFill>
                  <a:srgbClr val="27279D"/>
                </a:solidFill>
              </a:rPr>
              <a:t>Phan </a:t>
            </a:r>
            <a:r>
              <a:rPr lang="en-US" sz="2400" b="1" smtClean="0">
                <a:solidFill>
                  <a:srgbClr val="27279D"/>
                </a:solidFill>
              </a:rPr>
              <a:t>Hách,Thể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vẻ đẹp độc đáo của Sa Pa cùng tình cảm thán phục của tác giả.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9829" y="434340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Trăng ơi…từ đâu đến, Trần Đăng Khoa,Thể </a:t>
            </a:r>
            <a:r>
              <a:rPr lang="en-US" sz="2400" b="1">
                <a:solidFill>
                  <a:srgbClr val="27279D"/>
                </a:solidFill>
              </a:rPr>
              <a:t>loại </a:t>
            </a:r>
            <a:r>
              <a:rPr lang="en-US" sz="2400" b="1" smtClean="0">
                <a:solidFill>
                  <a:srgbClr val="27279D"/>
                </a:solidFill>
              </a:rPr>
              <a:t>thơ</a:t>
            </a:r>
            <a:endParaRPr lang="en-US" sz="2400" b="1">
              <a:solidFill>
                <a:srgbClr val="27279D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nét đẹp của trăng qua sự quan sát tinh tế của nhà thơ.</a:t>
            </a:r>
            <a:endParaRPr lang="en-US" sz="2400" b="1">
              <a:solidFill>
                <a:srgbClr val="27279D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Khám phá thế giới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3543" y="2202522"/>
            <a:ext cx="883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Hơn một nghìn ngày vòng quanh trái đất, theo Trần Diệu Tần &amp; Đỗ Thái,Thể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Ma-gie-lăng và đoàn thám hiểm đã dung cảm vượt qua khó khăn, mất mát để tìm ra vùng đất mới và khẳng định trái đất hình cầu.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441960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Dòng song mặc áo, Nguyễn Trọng Tạo,Thể </a:t>
            </a:r>
            <a:r>
              <a:rPr lang="en-US" sz="2400" b="1">
                <a:solidFill>
                  <a:srgbClr val="27279D"/>
                </a:solidFill>
              </a:rPr>
              <a:t>loại </a:t>
            </a:r>
            <a:r>
              <a:rPr lang="en-US" sz="2400" b="1" smtClean="0">
                <a:solidFill>
                  <a:srgbClr val="27279D"/>
                </a:solidFill>
              </a:rPr>
              <a:t>thơ lục bát.</a:t>
            </a:r>
            <a:endParaRPr lang="en-US" sz="2400" b="1">
              <a:solidFill>
                <a:srgbClr val="27279D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vẻ đẹp của dòng sông quê hương.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84823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Khám phá thế giới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84379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Ăng-co Vát, theo những kỳ quan thế giới,Thể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Ăng-co Vát một công trình kiến trúc, điêu khắc tuyệt vời của nhân dân Cam-pu-chia. 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3414" y="4668458"/>
            <a:ext cx="883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Con chuồn chuồn nước, Nguyễn Thế Hội,Thể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vẻ đẹp sinh động của con chuồn chuồn nước qua đó thể hiện tình yêu quê hương của tác giả.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4385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Tình yêu cuộc sống: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84379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Vương quốc vắng nụ cười, theo Trần Đức Tiến,Thể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Cho ta thấy tầm quan trọng của tiếng cười, tiếng cười đã làm thay đổi, hồi sinh một vương quốc.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3414" y="4668458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Ngắm trăng-Không đề, Hồ Chí Minh,Thể </a:t>
            </a:r>
            <a:r>
              <a:rPr lang="en-US" sz="2400" b="1">
                <a:solidFill>
                  <a:srgbClr val="27279D"/>
                </a:solidFill>
              </a:rPr>
              <a:t>loại </a:t>
            </a:r>
            <a:r>
              <a:rPr lang="en-US" sz="2400" b="1" smtClean="0">
                <a:solidFill>
                  <a:srgbClr val="27279D"/>
                </a:solidFill>
              </a:rPr>
              <a:t>thơ</a:t>
            </a:r>
            <a:endParaRPr lang="en-US" sz="2400" b="1">
              <a:solidFill>
                <a:srgbClr val="27279D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tinh thần lạc quan yêu đời của bác Hồ.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0353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Tình yêu cuộc sống: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84379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27279D"/>
                </a:solidFill>
              </a:rPr>
              <a:t>Con chim chiền chiện</a:t>
            </a:r>
            <a:r>
              <a:rPr lang="en-US" sz="2400" b="1" smtClean="0">
                <a:solidFill>
                  <a:srgbClr val="27279D"/>
                </a:solidFill>
              </a:rPr>
              <a:t>, Huy Cận,Thể </a:t>
            </a:r>
            <a:r>
              <a:rPr lang="en-US" sz="2400" b="1">
                <a:solidFill>
                  <a:srgbClr val="27279D"/>
                </a:solidFill>
              </a:rPr>
              <a:t>loại </a:t>
            </a:r>
            <a:r>
              <a:rPr lang="en-US" sz="2400" b="1" smtClean="0">
                <a:solidFill>
                  <a:srgbClr val="27279D"/>
                </a:solidFill>
              </a:rPr>
              <a:t>thơ</a:t>
            </a:r>
            <a:endParaRPr lang="en-US" sz="2400" b="1">
              <a:solidFill>
                <a:srgbClr val="27279D"/>
              </a:solidFill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Hình ảnh con chim tự do bay lượn qua đó cho thấy cuộc sống ấm no hạnh phúc của nhân dân ta.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3414" y="4668458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Tiếng cười là liều thuốc bổ, theo báo Giáo dục và Thời đại,Thể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Tầm quan trọng, lợi ích của tiếng cười với con người.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2283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1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3872" y="1417161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Tình yêu cuộc sống: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84379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Ăn “mầm đá”, truyện dân gian,Thể </a:t>
            </a:r>
            <a:r>
              <a:rPr lang="en-US" sz="2400" b="1">
                <a:solidFill>
                  <a:srgbClr val="27279D"/>
                </a:solidFill>
              </a:rPr>
              <a:t>loại Văn xuôi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27279D"/>
                </a:solidFill>
              </a:rPr>
              <a:t>Nội dung : Ca ngợi sự thông minh của trạng Quỳnh đã giúp chúa Trịnh ăn ngon miệng</a:t>
            </a:r>
            <a:endParaRPr lang="en-US" sz="2400" b="1">
              <a:solidFill>
                <a:srgbClr val="272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4273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09800" y="152400"/>
            <a:ext cx="4572000" cy="563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>
                    <a:alpha val="65881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TIẾNG VIỆT CUỐI NĂM</a:t>
            </a:r>
            <a:endParaRPr lang="en-US" sz="36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>
                  <a:alpha val="65881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4000500" y="715963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42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TIẾT 2</a:t>
            </a:r>
            <a:endParaRPr lang="en-US" sz="3600" b="1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28585" y="1163778"/>
            <a:ext cx="612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0000"/>
                </a:solidFill>
              </a:rPr>
              <a:t>Chủ điểm - Khám phá thế giới :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1680164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smtClean="0">
                <a:solidFill>
                  <a:srgbClr val="27279D"/>
                </a:solidFill>
              </a:rPr>
              <a:t>Mở rộng vốn từ : Du lịch-Thám hiểm</a:t>
            </a:r>
            <a:endParaRPr lang="en-US" sz="2400" b="1">
              <a:solidFill>
                <a:srgbClr val="27279D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" y="2133600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00B050"/>
                </a:solidFill>
              </a:rPr>
              <a:t>Du lịch : đi chơi xa để nghỉ ngơi, ngắm cảnh.</a:t>
            </a:r>
            <a:endParaRPr lang="en-US" sz="2400" b="1">
              <a:solidFill>
                <a:srgbClr val="00B05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6200" y="4495800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</a:rPr>
              <a:t>Thám hiểm : đi thăm dò, tìm hiểu những nơi xa lạ, khó khăn, có thể nguy hiểm.</a:t>
            </a:r>
            <a:endParaRPr lang="en-US" sz="2400" b="1">
              <a:solidFill>
                <a:srgbClr val="C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0714" y="2580144"/>
            <a:ext cx="88392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00B050"/>
                </a:solidFill>
              </a:rPr>
              <a:t>Đồ dùng : va ly, ba lô, điện thoại, …..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00B050"/>
                </a:solidFill>
              </a:rPr>
              <a:t>Phương tiên: tàu, xe, máy bay, …</a:t>
            </a:r>
          </a:p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00B050"/>
                </a:solidFill>
              </a:rPr>
              <a:t>Tổ chức, nhân viên phục vụ: khách sạn, nhà hàng, hướng dẫn viên</a:t>
            </a:r>
          </a:p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00B050"/>
                </a:solidFill>
              </a:rPr>
              <a:t>Địa điểm tham quan, du lịch: phố cổ, bãi biển , …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4343" y="5334000"/>
            <a:ext cx="8839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FF0000"/>
                </a:solidFill>
              </a:rPr>
              <a:t>Đồ dùng : la bàn, lều trại, máy tính, ….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rgbClr val="FF0000"/>
                </a:solidFill>
              </a:rPr>
              <a:t>Những khó khăn, nguy hiểm: gió, mưa, bão, thú dữ …..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lphaLcPeriod"/>
            </a:pPr>
            <a:r>
              <a:rPr lang="en-US" sz="2000" b="1" smtClean="0">
                <a:solidFill>
                  <a:srgbClr val="FF0000"/>
                </a:solidFill>
              </a:rPr>
              <a:t>Những đức tính cần thiết: dung cảm, kiên trì ,…….</a:t>
            </a:r>
          </a:p>
        </p:txBody>
      </p:sp>
    </p:spTree>
    <p:extLst>
      <p:ext uri="{BB962C8B-B14F-4D97-AF65-F5344CB8AC3E}">
        <p14:creationId xmlns:p14="http://schemas.microsoft.com/office/powerpoint/2010/main" val="41763059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827</Words>
  <Application>Microsoft Office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Workgroup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HOANG</cp:lastModifiedBy>
  <cp:revision>91</cp:revision>
  <dcterms:created xsi:type="dcterms:W3CDTF">2001-01-01T02:12:52Z</dcterms:created>
  <dcterms:modified xsi:type="dcterms:W3CDTF">2021-05-23T15:09:16Z</dcterms:modified>
</cp:coreProperties>
</file>